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59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1" autoAdjust="0"/>
    <p:restoredTop sz="83906" autoAdjust="0"/>
  </p:normalViewPr>
  <p:slideViewPr>
    <p:cSldViewPr>
      <p:cViewPr varScale="1">
        <p:scale>
          <a:sx n="61" d="100"/>
          <a:sy n="61" d="100"/>
        </p:scale>
        <p:origin x="-162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209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arity\Documents\Ivy%20Tech\METC%20143\Cable%20Design%20Projec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arity\Documents\Ivy%20Tech\METC%20143\Cable%20Design%20Projec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2"/>
          <c:order val="0"/>
          <c:tx>
            <c:strRef>
              <c:f>Sheet1!$A$131</c:f>
              <c:strCache>
                <c:ptCount val="1"/>
                <c:pt idx="0">
                  <c:v>Titanium Ti-6AI-4V</c:v>
                </c:pt>
              </c:strCache>
            </c:strRef>
          </c:tx>
          <c:marker>
            <c:symbol val="none"/>
          </c:marker>
          <c:val>
            <c:numRef>
              <c:f>Sheet1!$G$133:$G$146</c:f>
              <c:numCache>
                <c:formatCode>0.00%</c:formatCode>
                <c:ptCount val="14"/>
                <c:pt idx="0">
                  <c:v>1.2732395447351641E-2</c:v>
                </c:pt>
                <c:pt idx="1">
                  <c:v>1.4551309082687595E-2</c:v>
                </c:pt>
                <c:pt idx="2">
                  <c:v>1.6976527263135525E-2</c:v>
                </c:pt>
                <c:pt idx="3">
                  <c:v>2.0371832715762633E-2</c:v>
                </c:pt>
                <c:pt idx="4">
                  <c:v>2.5464790894703281E-2</c:v>
                </c:pt>
                <c:pt idx="5">
                  <c:v>3.3953054526271044E-2</c:v>
                </c:pt>
                <c:pt idx="6">
                  <c:v>5.0929581789406562E-2</c:v>
                </c:pt>
                <c:pt idx="7">
                  <c:v>6.7906109052542088E-2</c:v>
                </c:pt>
                <c:pt idx="8">
                  <c:v>0.10185916357881311</c:v>
                </c:pt>
                <c:pt idx="9">
                  <c:v>0.13581221810508418</c:v>
                </c:pt>
                <c:pt idx="10">
                  <c:v>0.20371832715762631</c:v>
                </c:pt>
                <c:pt idx="11">
                  <c:v>0.40743665431525256</c:v>
                </c:pt>
                <c:pt idx="12">
                  <c:v>0.81487330863050511</c:v>
                </c:pt>
                <c:pt idx="13">
                  <c:v>1.6297466172610098</c:v>
                </c:pt>
              </c:numCache>
            </c:numRef>
          </c:val>
        </c:ser>
        <c:ser>
          <c:idx val="3"/>
          <c:order val="1"/>
          <c:tx>
            <c:strRef>
              <c:f>Sheet1!$A$114</c:f>
              <c:strCache>
                <c:ptCount val="1"/>
                <c:pt idx="0">
                  <c:v>Copper</c:v>
                </c:pt>
              </c:strCache>
            </c:strRef>
          </c:tx>
          <c:marker>
            <c:symbol val="none"/>
          </c:marker>
          <c:cat>
            <c:numRef>
              <c:f>Sheet1!$D$82:$D$95</c:f>
              <c:numCache>
                <c:formatCode>#\ ?/?</c:formatCode>
                <c:ptCount val="14"/>
                <c:pt idx="0" formatCode="General">
                  <c:v>2</c:v>
                </c:pt>
                <c:pt idx="1">
                  <c:v>1.7500000000000002</c:v>
                </c:pt>
                <c:pt idx="2">
                  <c:v>1.5</c:v>
                </c:pt>
                <c:pt idx="3">
                  <c:v>1.25</c:v>
                </c:pt>
                <c:pt idx="4">
                  <c:v>1</c:v>
                </c:pt>
                <c:pt idx="5">
                  <c:v>0.75000000000000011</c:v>
                </c:pt>
                <c:pt idx="6">
                  <c:v>0.5</c:v>
                </c:pt>
                <c:pt idx="7">
                  <c:v>0.37500000000000006</c:v>
                </c:pt>
                <c:pt idx="8">
                  <c:v>0.25</c:v>
                </c:pt>
                <c:pt idx="9" formatCode="#\ ??/??">
                  <c:v>0.18750000000000003</c:v>
                </c:pt>
                <c:pt idx="10">
                  <c:v>0.125</c:v>
                </c:pt>
                <c:pt idx="11" formatCode="#\ ??/??">
                  <c:v>6.2500000000000014E-2</c:v>
                </c:pt>
                <c:pt idx="12" formatCode="#\ ??/??">
                  <c:v>3.1250000000000007E-2</c:v>
                </c:pt>
                <c:pt idx="13" formatCode="#\ ??/??">
                  <c:v>1.5625000000000003E-2</c:v>
                </c:pt>
              </c:numCache>
            </c:numRef>
          </c:cat>
          <c:val>
            <c:numRef>
              <c:f>Sheet1!$G$116:$G$129</c:f>
              <c:numCache>
                <c:formatCode>0.00%</c:formatCode>
                <c:ptCount val="14"/>
                <c:pt idx="0">
                  <c:v>1.0185916357881313E-2</c:v>
                </c:pt>
                <c:pt idx="1">
                  <c:v>1.1641047266150072E-2</c:v>
                </c:pt>
                <c:pt idx="2">
                  <c:v>1.358122181050842E-2</c:v>
                </c:pt>
                <c:pt idx="3">
                  <c:v>1.62974661726101E-2</c:v>
                </c:pt>
                <c:pt idx="4">
                  <c:v>2.0371832715762633E-2</c:v>
                </c:pt>
                <c:pt idx="5">
                  <c:v>2.7162443621016837E-2</c:v>
                </c:pt>
                <c:pt idx="6">
                  <c:v>4.0743665431525265E-2</c:v>
                </c:pt>
                <c:pt idx="7">
                  <c:v>5.4324887242033687E-2</c:v>
                </c:pt>
                <c:pt idx="8">
                  <c:v>8.1487330863050503E-2</c:v>
                </c:pt>
                <c:pt idx="9">
                  <c:v>0.10864977448406733</c:v>
                </c:pt>
                <c:pt idx="10">
                  <c:v>0.16297466172610103</c:v>
                </c:pt>
                <c:pt idx="11">
                  <c:v>0.32594932345220207</c:v>
                </c:pt>
                <c:pt idx="12">
                  <c:v>0.65189864690440424</c:v>
                </c:pt>
                <c:pt idx="13">
                  <c:v>1.3037972938088078</c:v>
                </c:pt>
              </c:numCache>
            </c:numRef>
          </c:val>
        </c:ser>
        <c:ser>
          <c:idx val="1"/>
          <c:order val="2"/>
          <c:tx>
            <c:strRef>
              <c:f>Sheet1!$A$97</c:f>
              <c:strCache>
                <c:ptCount val="1"/>
                <c:pt idx="0">
                  <c:v>1045 Steel</c:v>
                </c:pt>
              </c:strCache>
            </c:strRef>
          </c:tx>
          <c:marker>
            <c:symbol val="none"/>
          </c:marker>
          <c:cat>
            <c:numRef>
              <c:f>Sheet1!$D$82:$D$95</c:f>
              <c:numCache>
                <c:formatCode>#\ ?/?</c:formatCode>
                <c:ptCount val="14"/>
                <c:pt idx="0" formatCode="General">
                  <c:v>2</c:v>
                </c:pt>
                <c:pt idx="1">
                  <c:v>1.7500000000000002</c:v>
                </c:pt>
                <c:pt idx="2">
                  <c:v>1.5</c:v>
                </c:pt>
                <c:pt idx="3">
                  <c:v>1.25</c:v>
                </c:pt>
                <c:pt idx="4">
                  <c:v>1</c:v>
                </c:pt>
                <c:pt idx="5">
                  <c:v>0.75000000000000011</c:v>
                </c:pt>
                <c:pt idx="6">
                  <c:v>0.5</c:v>
                </c:pt>
                <c:pt idx="7">
                  <c:v>0.37500000000000006</c:v>
                </c:pt>
                <c:pt idx="8">
                  <c:v>0.25</c:v>
                </c:pt>
                <c:pt idx="9" formatCode="#\ ??/??">
                  <c:v>0.18750000000000003</c:v>
                </c:pt>
                <c:pt idx="10">
                  <c:v>0.125</c:v>
                </c:pt>
                <c:pt idx="11" formatCode="#\ ??/??">
                  <c:v>6.2500000000000014E-2</c:v>
                </c:pt>
                <c:pt idx="12" formatCode="#\ ??/??">
                  <c:v>3.1250000000000007E-2</c:v>
                </c:pt>
                <c:pt idx="13" formatCode="#\ ??/??">
                  <c:v>1.5625000000000003E-2</c:v>
                </c:pt>
              </c:numCache>
            </c:numRef>
          </c:cat>
          <c:val>
            <c:numRef>
              <c:f>Sheet1!$G$99:$G$112</c:f>
              <c:numCache>
                <c:formatCode>0.00%</c:formatCode>
                <c:ptCount val="14"/>
                <c:pt idx="0">
                  <c:v>5.0929581789406564E-3</c:v>
                </c:pt>
                <c:pt idx="1">
                  <c:v>5.8205236330750353E-3</c:v>
                </c:pt>
                <c:pt idx="2">
                  <c:v>6.7906109052542091E-3</c:v>
                </c:pt>
                <c:pt idx="3">
                  <c:v>8.1487330863050517E-3</c:v>
                </c:pt>
                <c:pt idx="4">
                  <c:v>1.0185916357881313E-2</c:v>
                </c:pt>
                <c:pt idx="5">
                  <c:v>1.358122181050842E-2</c:v>
                </c:pt>
                <c:pt idx="6">
                  <c:v>2.0371832715762633E-2</c:v>
                </c:pt>
                <c:pt idx="7">
                  <c:v>2.7162443621016837E-2</c:v>
                </c:pt>
                <c:pt idx="8">
                  <c:v>4.0743665431525265E-2</c:v>
                </c:pt>
                <c:pt idx="9">
                  <c:v>5.4324887242033687E-2</c:v>
                </c:pt>
                <c:pt idx="10">
                  <c:v>8.1487330863050503E-2</c:v>
                </c:pt>
                <c:pt idx="11">
                  <c:v>0.16297466172610103</c:v>
                </c:pt>
                <c:pt idx="12">
                  <c:v>0.32594932345220207</c:v>
                </c:pt>
                <c:pt idx="13">
                  <c:v>0.65189864690440424</c:v>
                </c:pt>
              </c:numCache>
            </c:numRef>
          </c:val>
        </c:ser>
        <c:ser>
          <c:idx val="0"/>
          <c:order val="3"/>
          <c:tx>
            <c:strRef>
              <c:f>Sheet1!$A$80</c:f>
              <c:strCache>
                <c:ptCount val="1"/>
                <c:pt idx="0">
                  <c:v>2014-T6 Aluminum</c:v>
                </c:pt>
              </c:strCache>
            </c:strRef>
          </c:tx>
          <c:marker>
            <c:symbol val="none"/>
          </c:marker>
          <c:cat>
            <c:numRef>
              <c:f>Sheet1!$D$82:$D$95</c:f>
              <c:numCache>
                <c:formatCode>#\ ?/?</c:formatCode>
                <c:ptCount val="14"/>
                <c:pt idx="0" formatCode="General">
                  <c:v>2</c:v>
                </c:pt>
                <c:pt idx="1">
                  <c:v>1.7500000000000002</c:v>
                </c:pt>
                <c:pt idx="2">
                  <c:v>1.5</c:v>
                </c:pt>
                <c:pt idx="3">
                  <c:v>1.25</c:v>
                </c:pt>
                <c:pt idx="4">
                  <c:v>1</c:v>
                </c:pt>
                <c:pt idx="5">
                  <c:v>0.75000000000000011</c:v>
                </c:pt>
                <c:pt idx="6">
                  <c:v>0.5</c:v>
                </c:pt>
                <c:pt idx="7">
                  <c:v>0.37500000000000006</c:v>
                </c:pt>
                <c:pt idx="8">
                  <c:v>0.25</c:v>
                </c:pt>
                <c:pt idx="9" formatCode="#\ ??/??">
                  <c:v>0.18750000000000003</c:v>
                </c:pt>
                <c:pt idx="10">
                  <c:v>0.125</c:v>
                </c:pt>
                <c:pt idx="11" formatCode="#\ ??/??">
                  <c:v>6.2500000000000014E-2</c:v>
                </c:pt>
                <c:pt idx="12" formatCode="#\ ??/??">
                  <c:v>3.1250000000000007E-2</c:v>
                </c:pt>
                <c:pt idx="13" formatCode="#\ ??/??">
                  <c:v>1.5625000000000003E-2</c:v>
                </c:pt>
              </c:numCache>
            </c:numRef>
          </c:cat>
          <c:val>
            <c:numRef>
              <c:f>Sheet1!$G$82:$G$95</c:f>
              <c:numCache>
                <c:formatCode>0.00%</c:formatCode>
                <c:ptCount val="14"/>
                <c:pt idx="0">
                  <c:v>1.5278874536821968E-2</c:v>
                </c:pt>
                <c:pt idx="1">
                  <c:v>1.7461570899225114E-2</c:v>
                </c:pt>
                <c:pt idx="2">
                  <c:v>2.0371832715762633E-2</c:v>
                </c:pt>
                <c:pt idx="3">
                  <c:v>2.4446199258915155E-2</c:v>
                </c:pt>
                <c:pt idx="4">
                  <c:v>3.0557749073643944E-2</c:v>
                </c:pt>
                <c:pt idx="5">
                  <c:v>4.0743665431525265E-2</c:v>
                </c:pt>
                <c:pt idx="6">
                  <c:v>6.1115498147287881E-2</c:v>
                </c:pt>
                <c:pt idx="7">
                  <c:v>8.1487330863050503E-2</c:v>
                </c:pt>
                <c:pt idx="8">
                  <c:v>0.12223099629457572</c:v>
                </c:pt>
                <c:pt idx="9">
                  <c:v>0.16297466172610103</c:v>
                </c:pt>
                <c:pt idx="10">
                  <c:v>0.24446199258915152</c:v>
                </c:pt>
                <c:pt idx="11">
                  <c:v>0.48892398517830304</c:v>
                </c:pt>
                <c:pt idx="12">
                  <c:v>0.97784797035660587</c:v>
                </c:pt>
                <c:pt idx="13">
                  <c:v>1.9556959407132117</c:v>
                </c:pt>
              </c:numCache>
            </c:numRef>
          </c:val>
        </c:ser>
        <c:marker val="1"/>
        <c:axId val="200412544"/>
        <c:axId val="199623808"/>
      </c:lineChart>
      <c:catAx>
        <c:axId val="200412544"/>
        <c:scaling>
          <c:orientation val="minMax"/>
        </c:scaling>
        <c:axPos val="b"/>
        <c:numFmt formatCode="General" sourceLinked="1"/>
        <c:tickLblPos val="nextTo"/>
        <c:crossAx val="199623808"/>
        <c:crosses val="autoZero"/>
        <c:auto val="1"/>
        <c:lblAlgn val="ctr"/>
        <c:lblOffset val="100"/>
      </c:catAx>
      <c:valAx>
        <c:axId val="199623808"/>
        <c:scaling>
          <c:orientation val="minMax"/>
        </c:scaling>
        <c:axPos val="l"/>
        <c:majorGridlines/>
        <c:numFmt formatCode="0.00%" sourceLinked="1"/>
        <c:tickLblPos val="nextTo"/>
        <c:crossAx val="20041254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Sheet1!$A$2</c:f>
              <c:strCache>
                <c:ptCount val="1"/>
                <c:pt idx="0">
                  <c:v>2014-T6 Aluminum</c:v>
                </c:pt>
              </c:strCache>
            </c:strRef>
          </c:tx>
          <c:marker>
            <c:symbol val="none"/>
          </c:marker>
          <c:cat>
            <c:numRef>
              <c:f>Sheet1!$C$4:$C$19</c:f>
              <c:numCache>
                <c:formatCode>General</c:formatCode>
                <c:ptCount val="16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100</c:v>
                </c:pt>
                <c:pt idx="6">
                  <c:v>120</c:v>
                </c:pt>
                <c:pt idx="7">
                  <c:v>140</c:v>
                </c:pt>
                <c:pt idx="8">
                  <c:v>160</c:v>
                </c:pt>
                <c:pt idx="9">
                  <c:v>180</c:v>
                </c:pt>
                <c:pt idx="10">
                  <c:v>200</c:v>
                </c:pt>
                <c:pt idx="11">
                  <c:v>220</c:v>
                </c:pt>
                <c:pt idx="12">
                  <c:v>240</c:v>
                </c:pt>
                <c:pt idx="13">
                  <c:v>260</c:v>
                </c:pt>
                <c:pt idx="14">
                  <c:v>280</c:v>
                </c:pt>
                <c:pt idx="15">
                  <c:v>300</c:v>
                </c:pt>
              </c:numCache>
            </c:numRef>
          </c:cat>
          <c:val>
            <c:numRef>
              <c:f>Sheet1!$D$4:$D$19</c:f>
              <c:numCache>
                <c:formatCode>General</c:formatCode>
                <c:ptCount val="16"/>
                <c:pt idx="0">
                  <c:v>0</c:v>
                </c:pt>
                <c:pt idx="1">
                  <c:v>6.5500000000000011E-3</c:v>
                </c:pt>
                <c:pt idx="2">
                  <c:v>1.3100000000000002E-2</c:v>
                </c:pt>
                <c:pt idx="3">
                  <c:v>1.9650000000000004E-2</c:v>
                </c:pt>
                <c:pt idx="4">
                  <c:v>2.6200000000000005E-2</c:v>
                </c:pt>
                <c:pt idx="5">
                  <c:v>3.2750000000000001E-2</c:v>
                </c:pt>
                <c:pt idx="6">
                  <c:v>3.9300000000000002E-2</c:v>
                </c:pt>
                <c:pt idx="7">
                  <c:v>4.5850000000000002E-2</c:v>
                </c:pt>
                <c:pt idx="8">
                  <c:v>5.2400000000000009E-2</c:v>
                </c:pt>
                <c:pt idx="9">
                  <c:v>5.8949999999999995E-2</c:v>
                </c:pt>
                <c:pt idx="10">
                  <c:v>6.5500000000000003E-2</c:v>
                </c:pt>
                <c:pt idx="11">
                  <c:v>7.2050000000000003E-2</c:v>
                </c:pt>
                <c:pt idx="12">
                  <c:v>7.8600000000000003E-2</c:v>
                </c:pt>
                <c:pt idx="13">
                  <c:v>8.5150000000000017E-2</c:v>
                </c:pt>
                <c:pt idx="14">
                  <c:v>9.1700000000000004E-2</c:v>
                </c:pt>
                <c:pt idx="15">
                  <c:v>9.8250000000000018E-2</c:v>
                </c:pt>
              </c:numCache>
            </c:numRef>
          </c:val>
        </c:ser>
        <c:ser>
          <c:idx val="1"/>
          <c:order val="1"/>
          <c:tx>
            <c:strRef>
              <c:f>Sheet1!$A$21</c:f>
              <c:strCache>
                <c:ptCount val="1"/>
                <c:pt idx="0">
                  <c:v>1045 Steel</c:v>
                </c:pt>
              </c:strCache>
            </c:strRef>
          </c:tx>
          <c:marker>
            <c:symbol val="none"/>
          </c:marker>
          <c:cat>
            <c:numRef>
              <c:f>Sheet1!$C$4:$C$19</c:f>
              <c:numCache>
                <c:formatCode>General</c:formatCode>
                <c:ptCount val="16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100</c:v>
                </c:pt>
                <c:pt idx="6">
                  <c:v>120</c:v>
                </c:pt>
                <c:pt idx="7">
                  <c:v>140</c:v>
                </c:pt>
                <c:pt idx="8">
                  <c:v>160</c:v>
                </c:pt>
                <c:pt idx="9">
                  <c:v>180</c:v>
                </c:pt>
                <c:pt idx="10">
                  <c:v>200</c:v>
                </c:pt>
                <c:pt idx="11">
                  <c:v>220</c:v>
                </c:pt>
                <c:pt idx="12">
                  <c:v>240</c:v>
                </c:pt>
                <c:pt idx="13">
                  <c:v>260</c:v>
                </c:pt>
                <c:pt idx="14">
                  <c:v>280</c:v>
                </c:pt>
                <c:pt idx="15">
                  <c:v>300</c:v>
                </c:pt>
              </c:numCache>
            </c:numRef>
          </c:cat>
          <c:val>
            <c:numRef>
              <c:f>Sheet1!$D$23:$D$39</c:f>
              <c:numCache>
                <c:formatCode>General</c:formatCode>
                <c:ptCount val="17"/>
                <c:pt idx="0">
                  <c:v>0</c:v>
                </c:pt>
                <c:pt idx="1">
                  <c:v>3.6100000000000004E-3</c:v>
                </c:pt>
                <c:pt idx="2">
                  <c:v>7.2200000000000007E-3</c:v>
                </c:pt>
                <c:pt idx="3">
                  <c:v>1.0829999999999999E-2</c:v>
                </c:pt>
                <c:pt idx="4">
                  <c:v>1.4440000000000001E-2</c:v>
                </c:pt>
                <c:pt idx="5">
                  <c:v>1.805E-2</c:v>
                </c:pt>
                <c:pt idx="6">
                  <c:v>2.1660000000000002E-2</c:v>
                </c:pt>
                <c:pt idx="7">
                  <c:v>2.5270000000000004E-2</c:v>
                </c:pt>
                <c:pt idx="8">
                  <c:v>2.8880000000000003E-2</c:v>
                </c:pt>
                <c:pt idx="9">
                  <c:v>3.2490000000000005E-2</c:v>
                </c:pt>
                <c:pt idx="10">
                  <c:v>3.61E-2</c:v>
                </c:pt>
                <c:pt idx="11">
                  <c:v>3.9710000000000002E-2</c:v>
                </c:pt>
                <c:pt idx="12">
                  <c:v>4.3320000000000004E-2</c:v>
                </c:pt>
                <c:pt idx="13">
                  <c:v>4.6929999999999993E-2</c:v>
                </c:pt>
                <c:pt idx="14">
                  <c:v>5.0540000000000002E-2</c:v>
                </c:pt>
                <c:pt idx="15">
                  <c:v>5.4149999999999997E-2</c:v>
                </c:pt>
              </c:numCache>
            </c:numRef>
          </c:val>
        </c:ser>
        <c:ser>
          <c:idx val="2"/>
          <c:order val="2"/>
          <c:tx>
            <c:strRef>
              <c:f>Sheet1!$A$40</c:f>
              <c:strCache>
                <c:ptCount val="1"/>
                <c:pt idx="0">
                  <c:v>Copper</c:v>
                </c:pt>
              </c:strCache>
            </c:strRef>
          </c:tx>
          <c:marker>
            <c:symbol val="none"/>
          </c:marker>
          <c:cat>
            <c:numRef>
              <c:f>Sheet1!$C$4:$C$19</c:f>
              <c:numCache>
                <c:formatCode>General</c:formatCode>
                <c:ptCount val="16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100</c:v>
                </c:pt>
                <c:pt idx="6">
                  <c:v>120</c:v>
                </c:pt>
                <c:pt idx="7">
                  <c:v>140</c:v>
                </c:pt>
                <c:pt idx="8">
                  <c:v>160</c:v>
                </c:pt>
                <c:pt idx="9">
                  <c:v>180</c:v>
                </c:pt>
                <c:pt idx="10">
                  <c:v>200</c:v>
                </c:pt>
                <c:pt idx="11">
                  <c:v>220</c:v>
                </c:pt>
                <c:pt idx="12">
                  <c:v>240</c:v>
                </c:pt>
                <c:pt idx="13">
                  <c:v>260</c:v>
                </c:pt>
                <c:pt idx="14">
                  <c:v>280</c:v>
                </c:pt>
                <c:pt idx="15">
                  <c:v>300</c:v>
                </c:pt>
              </c:numCache>
            </c:numRef>
          </c:cat>
          <c:val>
            <c:numRef>
              <c:f>Sheet1!$D$42:$D$57</c:f>
              <c:numCache>
                <c:formatCode>General</c:formatCode>
                <c:ptCount val="16"/>
                <c:pt idx="0">
                  <c:v>0</c:v>
                </c:pt>
                <c:pt idx="1">
                  <c:v>5.1499999999999992E-3</c:v>
                </c:pt>
                <c:pt idx="2">
                  <c:v>1.0299999999999997E-2</c:v>
                </c:pt>
                <c:pt idx="3">
                  <c:v>1.5449999999999998E-2</c:v>
                </c:pt>
                <c:pt idx="4">
                  <c:v>2.0599999999999997E-2</c:v>
                </c:pt>
                <c:pt idx="5">
                  <c:v>2.5749999999999999E-2</c:v>
                </c:pt>
                <c:pt idx="6">
                  <c:v>3.09E-2</c:v>
                </c:pt>
                <c:pt idx="7">
                  <c:v>3.6050000000000006E-2</c:v>
                </c:pt>
                <c:pt idx="8">
                  <c:v>4.1199999999999987E-2</c:v>
                </c:pt>
                <c:pt idx="9">
                  <c:v>4.6349999999999995E-2</c:v>
                </c:pt>
                <c:pt idx="10">
                  <c:v>5.1499999999999997E-2</c:v>
                </c:pt>
                <c:pt idx="11">
                  <c:v>5.6649999999999978E-2</c:v>
                </c:pt>
                <c:pt idx="12">
                  <c:v>6.1799999999999994E-2</c:v>
                </c:pt>
                <c:pt idx="13">
                  <c:v>6.6949999999999996E-2</c:v>
                </c:pt>
                <c:pt idx="14">
                  <c:v>7.2100000000000011E-2</c:v>
                </c:pt>
                <c:pt idx="15">
                  <c:v>7.7249999999999985E-2</c:v>
                </c:pt>
              </c:numCache>
            </c:numRef>
          </c:val>
        </c:ser>
        <c:ser>
          <c:idx val="3"/>
          <c:order val="3"/>
          <c:tx>
            <c:strRef>
              <c:f>Sheet1!$A$59</c:f>
              <c:strCache>
                <c:ptCount val="1"/>
                <c:pt idx="0">
                  <c:v>Titanium Ti-6AI-4V</c:v>
                </c:pt>
              </c:strCache>
            </c:strRef>
          </c:tx>
          <c:marker>
            <c:symbol val="none"/>
          </c:marker>
          <c:cat>
            <c:numRef>
              <c:f>Sheet1!$C$4:$C$19</c:f>
              <c:numCache>
                <c:formatCode>General</c:formatCode>
                <c:ptCount val="16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100</c:v>
                </c:pt>
                <c:pt idx="6">
                  <c:v>120</c:v>
                </c:pt>
                <c:pt idx="7">
                  <c:v>140</c:v>
                </c:pt>
                <c:pt idx="8">
                  <c:v>160</c:v>
                </c:pt>
                <c:pt idx="9">
                  <c:v>180</c:v>
                </c:pt>
                <c:pt idx="10">
                  <c:v>200</c:v>
                </c:pt>
                <c:pt idx="11">
                  <c:v>220</c:v>
                </c:pt>
                <c:pt idx="12">
                  <c:v>240</c:v>
                </c:pt>
                <c:pt idx="13">
                  <c:v>260</c:v>
                </c:pt>
                <c:pt idx="14">
                  <c:v>280</c:v>
                </c:pt>
                <c:pt idx="15">
                  <c:v>300</c:v>
                </c:pt>
              </c:numCache>
            </c:numRef>
          </c:cat>
          <c:val>
            <c:numRef>
              <c:f>Sheet1!$D$61:$D$76</c:f>
              <c:numCache>
                <c:formatCode>General</c:formatCode>
                <c:ptCount val="16"/>
                <c:pt idx="0">
                  <c:v>0</c:v>
                </c:pt>
                <c:pt idx="1">
                  <c:v>2.6950000000000003E-3</c:v>
                </c:pt>
                <c:pt idx="2">
                  <c:v>5.3900000000000007E-3</c:v>
                </c:pt>
                <c:pt idx="3">
                  <c:v>8.0850000000000019E-3</c:v>
                </c:pt>
                <c:pt idx="4">
                  <c:v>1.0780000000000001E-2</c:v>
                </c:pt>
                <c:pt idx="5">
                  <c:v>1.3474999999999999E-2</c:v>
                </c:pt>
                <c:pt idx="6">
                  <c:v>1.617E-2</c:v>
                </c:pt>
                <c:pt idx="7">
                  <c:v>1.8865000000000003E-2</c:v>
                </c:pt>
                <c:pt idx="8">
                  <c:v>2.1559999999999999E-2</c:v>
                </c:pt>
                <c:pt idx="9">
                  <c:v>2.4254999999999999E-2</c:v>
                </c:pt>
                <c:pt idx="10">
                  <c:v>2.6950000000000002E-2</c:v>
                </c:pt>
                <c:pt idx="11">
                  <c:v>2.9645000000000001E-2</c:v>
                </c:pt>
                <c:pt idx="12">
                  <c:v>3.2340000000000001E-2</c:v>
                </c:pt>
                <c:pt idx="13">
                  <c:v>3.5035000000000004E-2</c:v>
                </c:pt>
                <c:pt idx="14">
                  <c:v>3.7730000000000007E-2</c:v>
                </c:pt>
                <c:pt idx="15">
                  <c:v>4.0425000000000003E-2</c:v>
                </c:pt>
              </c:numCache>
            </c:numRef>
          </c:val>
        </c:ser>
        <c:marker val="1"/>
        <c:axId val="78912128"/>
        <c:axId val="78918016"/>
      </c:lineChart>
      <c:catAx>
        <c:axId val="78912128"/>
        <c:scaling>
          <c:orientation val="minMax"/>
        </c:scaling>
        <c:axPos val="b"/>
        <c:numFmt formatCode="General" sourceLinked="1"/>
        <c:tickLblPos val="nextTo"/>
        <c:crossAx val="78918016"/>
        <c:crosses val="autoZero"/>
        <c:auto val="1"/>
        <c:lblAlgn val="ctr"/>
        <c:lblOffset val="100"/>
      </c:catAx>
      <c:valAx>
        <c:axId val="78918016"/>
        <c:scaling>
          <c:orientation val="minMax"/>
        </c:scaling>
        <c:axPos val="l"/>
        <c:majorGridlines/>
        <c:numFmt formatCode="General" sourceLinked="1"/>
        <c:tickLblPos val="nextTo"/>
        <c:crossAx val="7891212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965D8-DCA6-4569-BDD7-6B2EB33E6D8D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E2D28-DB80-42F9-B198-2E29FE08A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project</a:t>
            </a:r>
            <a:r>
              <a:rPr lang="en-US" baseline="0" dirty="0" smtClean="0"/>
              <a:t> was to design a cable for a 60 ton vehicle that had to be 25 feet long and could have no higher that 10% elastic deformation. I analyzed 4 different materials in the course of this project. I calculated the thermal expansion and I did a fatigue analysis. The project was mostly to choose between 4 different materials and 14 different possible diameters for the cable. Those diameters ranging  from 2 inches to 1/64</a:t>
            </a:r>
            <a:r>
              <a:rPr lang="en-US" baseline="30000" dirty="0" smtClean="0"/>
              <a:t>th</a:t>
            </a:r>
            <a:r>
              <a:rPr lang="en-US" baseline="0" dirty="0" smtClean="0"/>
              <a:t> of an inch.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E2D28-DB80-42F9-B198-2E29FE08A79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During</a:t>
            </a:r>
            <a:r>
              <a:rPr lang="en-US" baseline="0" dirty="0" smtClean="0"/>
              <a:t> the course of this project I analyzed 4 materials; aluminum, steel, copper, and titanium as candidates for the cable.</a:t>
            </a:r>
          </a:p>
          <a:p>
            <a:r>
              <a:rPr lang="en-US" baseline="0" dirty="0" smtClean="0"/>
              <a:t>I found the thermal expansion of each material by using change in temperature to find the change in length. The temperatures I used were 0, 20, 40… etcetera up to a change of 300 degrees all in Fahrenheit. I did a fatigue analysis on aluminum and steel using the S-N curves. And all my calculations were done using Excel.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E2D28-DB80-42F9-B198-2E29FE08A79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using</a:t>
            </a:r>
            <a:r>
              <a:rPr lang="en-US" baseline="0" dirty="0" smtClean="0"/>
              <a:t> the</a:t>
            </a:r>
            <a:r>
              <a:rPr lang="en-US" dirty="0" smtClean="0"/>
              <a:t> calculated stress</a:t>
            </a:r>
            <a:r>
              <a:rPr lang="en-US" baseline="0" dirty="0" smtClean="0"/>
              <a:t> for my chosen diameters I calculated how many numbers of cycles each of my materials would get.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E2D28-DB80-42F9-B198-2E29FE08A79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short, here’s my findings. As you can see from</a:t>
            </a:r>
            <a:r>
              <a:rPr lang="en-US" baseline="0" dirty="0" smtClean="0"/>
              <a:t> the graphs. </a:t>
            </a:r>
            <a:r>
              <a:rPr lang="en-US" dirty="0" smtClean="0"/>
              <a:t>Aluminum</a:t>
            </a:r>
            <a:r>
              <a:rPr lang="en-US" baseline="0" dirty="0" smtClean="0"/>
              <a:t> had the highest percent of elongation and thermal expansion.</a:t>
            </a:r>
          </a:p>
          <a:p>
            <a:r>
              <a:rPr lang="en-US" baseline="0" dirty="0" smtClean="0"/>
              <a:t>I calculated the thermal expansion using the coefficient of thermal expansion for each material as specified in the project parameters. I calculated the percent of elongation using the stress from the fatigue analysis and the modulus of elasticity for each material as specified in the project parameters.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E2D28-DB80-42F9-B198-2E29FE08A79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</a:t>
            </a:r>
            <a:r>
              <a:rPr lang="en-US" baseline="0" dirty="0" smtClean="0"/>
              <a:t> are the minimum diameters that can be used per material if we want to keep the elongation below 10%. *basically read it off*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E2D28-DB80-42F9-B198-2E29FE08A79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*basically</a:t>
            </a:r>
            <a:r>
              <a:rPr lang="en-US" baseline="0" dirty="0" smtClean="0"/>
              <a:t> read off the slide*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E2D28-DB80-42F9-B198-2E29FE08A79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DDD479-1B93-4413-AD70-16548D48C0C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AA559F-BCCB-4B62-A735-00754EC973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DDD479-1B93-4413-AD70-16548D48C0C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AA559F-BCCB-4B62-A735-00754EC97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DDD479-1B93-4413-AD70-16548D48C0C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AA559F-BCCB-4B62-A735-00754EC97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DDD479-1B93-4413-AD70-16548D48C0C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AA559F-BCCB-4B62-A735-00754EC97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DDD479-1B93-4413-AD70-16548D48C0C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AA559F-BCCB-4B62-A735-00754EC973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DDD479-1B93-4413-AD70-16548D48C0C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AA559F-BCCB-4B62-A735-00754EC97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DDD479-1B93-4413-AD70-16548D48C0C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AA559F-BCCB-4B62-A735-00754EC973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DDD479-1B93-4413-AD70-16548D48C0C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AA559F-BCCB-4B62-A735-00754EC97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DDD479-1B93-4413-AD70-16548D48C0C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AA559F-BCCB-4B62-A735-00754EC97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DDD479-1B93-4413-AD70-16548D48C0C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9AA559F-BCCB-4B62-A735-00754EC97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25DDD479-1B93-4413-AD70-16548D48C0C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9AA559F-BCCB-4B62-A735-00754EC97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5DDD479-1B93-4413-AD70-16548D48C0C6}" type="datetimeFigureOut">
              <a:rPr lang="en-US" smtClean="0"/>
              <a:pPr/>
              <a:t>12/13/2017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9AA559F-BCCB-4B62-A735-00754EC973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276600"/>
            <a:ext cx="7772400" cy="1975104"/>
          </a:xfrm>
        </p:spPr>
        <p:txBody>
          <a:bodyPr/>
          <a:lstStyle/>
          <a:p>
            <a:r>
              <a:rPr lang="en-US" dirty="0" smtClean="0"/>
              <a:t>Cable Design Project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971800"/>
            <a:ext cx="7772400" cy="1508760"/>
          </a:xfrm>
        </p:spPr>
        <p:txBody>
          <a:bodyPr/>
          <a:lstStyle/>
          <a:p>
            <a:r>
              <a:rPr lang="en-US" dirty="0" smtClean="0"/>
              <a:t>Charity Fischer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design a cable for a 60 ton vehicle, cable must:</a:t>
            </a:r>
          </a:p>
          <a:p>
            <a:pPr lvl="1"/>
            <a:r>
              <a:rPr lang="en-US" dirty="0" smtClean="0"/>
              <a:t>Be 25 feet long</a:t>
            </a:r>
          </a:p>
          <a:p>
            <a:pPr lvl="1"/>
            <a:r>
              <a:rPr lang="en-US" dirty="0" smtClean="0"/>
              <a:t>Have no more than 10% elastic deformation</a:t>
            </a:r>
          </a:p>
          <a:p>
            <a:r>
              <a:rPr lang="en-US" dirty="0" smtClean="0"/>
              <a:t>Examine 4 different materials</a:t>
            </a:r>
          </a:p>
          <a:p>
            <a:r>
              <a:rPr lang="en-US" dirty="0" smtClean="0"/>
              <a:t>Calculate thermal expansion</a:t>
            </a:r>
          </a:p>
          <a:p>
            <a:r>
              <a:rPr lang="en-US" dirty="0" smtClean="0"/>
              <a:t>Conduct fatigue analysis</a:t>
            </a:r>
          </a:p>
          <a:p>
            <a:r>
              <a:rPr lang="en-US" dirty="0" smtClean="0"/>
              <a:t>Analyze  14 different diameters between 2 and 1/64 inches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materials examined:</a:t>
            </a:r>
          </a:p>
          <a:p>
            <a:pPr lvl="1"/>
            <a:r>
              <a:rPr lang="en-US" dirty="0" smtClean="0"/>
              <a:t>2014-T6 Aluminum, 1045 Steel, Copper, Titanium Ti-6AI-4V (Grade 5), Annealed</a:t>
            </a:r>
          </a:p>
          <a:p>
            <a:r>
              <a:rPr lang="en-US" dirty="0" smtClean="0"/>
              <a:t>Thermal expansion analysis using change in temperature to find change in length</a:t>
            </a:r>
          </a:p>
          <a:p>
            <a:pPr lvl="1"/>
            <a:r>
              <a:rPr lang="en-US" dirty="0" smtClean="0"/>
              <a:t>Change in temperature was in 20 degree increments from 0 to 300</a:t>
            </a:r>
          </a:p>
          <a:p>
            <a:r>
              <a:rPr lang="en-US" dirty="0" smtClean="0"/>
              <a:t>Fatigue analysis on Aluminum and Steel</a:t>
            </a:r>
          </a:p>
          <a:p>
            <a:r>
              <a:rPr lang="en-US" dirty="0" smtClean="0"/>
              <a:t>Excel was used for calculations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Stress found with σ=2P/</a:t>
            </a:r>
            <a:r>
              <a:rPr lang="el-GR" dirty="0" smtClean="0"/>
              <a:t>π</a:t>
            </a:r>
            <a:r>
              <a:rPr lang="en-US" dirty="0" err="1" smtClean="0"/>
              <a:t>dt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Then put into the S-N curves to find number of cycles for Aluminum and Steel</a:t>
            </a:r>
          </a:p>
          <a:p>
            <a:r>
              <a:rPr lang="en-US" dirty="0" smtClean="0"/>
              <a:t>Steel: 10^9</a:t>
            </a:r>
          </a:p>
          <a:p>
            <a:r>
              <a:rPr lang="en-US" dirty="0" smtClean="0"/>
              <a:t>Aluminum: 10^8</a:t>
            </a:r>
            <a:endParaRPr lang="en-US" dirty="0"/>
          </a:p>
        </p:txBody>
      </p:sp>
      <p:pic>
        <p:nvPicPr>
          <p:cNvPr id="5" name="Picture 4" descr="AAFDLYJ0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ve="http://schemas.openxmlformats.org/markup-compatibility/2006" xmlns:m="http://schemas.openxmlformats.org/officeDocument/2006/math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p="http://schemas.openxmlformats.org/drawingml/2006/wordprocessingDrawing" xmlns:arto="http://schemas.microsoft.com/office/word/2006/arto" val="0"/>
              </a:ext>
            </a:extLst>
          </a:blip>
          <a:srcRect r="49794" b="8876"/>
          <a:stretch/>
        </p:blipFill>
        <p:spPr bwMode="auto">
          <a:xfrm>
            <a:off x="4648200" y="3657600"/>
            <a:ext cx="3657600" cy="2743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lc="http://schemas.openxmlformats.org/drawingml/2006/lockedCanvas" xmlns:pic="http://schemas.openxmlformats.org/drawingml/2006/picture" xmlns:ve="http://schemas.openxmlformats.org/markup-compatibility/2006" xmlns:m="http://schemas.openxmlformats.org/officeDocument/2006/math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p="http://schemas.openxmlformats.org/drawingml/2006/wordprocessingDrawing" xmlns:arto="http://schemas.microsoft.com/office/word/2006/arto"/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Results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Percent of Elongation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Thermal Expansion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2"/>
          </p:nvPr>
        </p:nvGraphicFramePr>
        <p:xfrm>
          <a:off x="304800" y="2514601"/>
          <a:ext cx="44196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4645025" y="2459038"/>
          <a:ext cx="4194175" cy="395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2014-T6 Aluminum: 3/8 inch diameter</a:t>
            </a:r>
          </a:p>
          <a:p>
            <a:r>
              <a:rPr lang="en-US" dirty="0" smtClean="0"/>
              <a:t>1045 Steel: 1/8 inch diameter</a:t>
            </a:r>
          </a:p>
          <a:p>
            <a:r>
              <a:rPr lang="en-US" dirty="0" smtClean="0"/>
              <a:t>Copper: 1/4 inch diameter</a:t>
            </a:r>
          </a:p>
          <a:p>
            <a:r>
              <a:rPr lang="en-US" dirty="0" smtClean="0"/>
              <a:t>Titanium Ti-6AI-4V: 3/8 inch diameter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560"/>
            <a:ext cx="8229600" cy="4572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	I would choose steel because of it’s superior strength to the others and overall performance.</a:t>
            </a:r>
          </a:p>
          <a:p>
            <a:pPr>
              <a:buNone/>
            </a:pPr>
            <a:r>
              <a:rPr lang="en-US" dirty="0" smtClean="0"/>
              <a:t>		Steel can be the smallest of the four, but it may be a good idea to make the diameter bigger than </a:t>
            </a:r>
            <a:r>
              <a:rPr lang="en-US" dirty="0" smtClean="0"/>
              <a:t>necessary if it has the </a:t>
            </a:r>
            <a:r>
              <a:rPr lang="en-US" smtClean="0"/>
              <a:t>right malleability.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86</TotalTime>
  <Words>481</Words>
  <Application>Microsoft Office PowerPoint</Application>
  <PresentationFormat>On-screen Show (4:3)</PresentationFormat>
  <Paragraphs>47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Metro</vt:lpstr>
      <vt:lpstr>Cable Design Project</vt:lpstr>
      <vt:lpstr>The Project</vt:lpstr>
      <vt:lpstr>Introduction</vt:lpstr>
      <vt:lpstr>The Results</vt:lpstr>
      <vt:lpstr>The Results</vt:lpstr>
      <vt:lpstr>Conclusion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Cable Design Project</dc:title>
  <dc:creator>Charity Fischer</dc:creator>
  <cp:lastModifiedBy>Charity Fischer</cp:lastModifiedBy>
  <cp:revision>3</cp:revision>
  <dcterms:created xsi:type="dcterms:W3CDTF">2017-12-13T07:15:15Z</dcterms:created>
  <dcterms:modified xsi:type="dcterms:W3CDTF">2017-12-14T00:41:32Z</dcterms:modified>
</cp:coreProperties>
</file>